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60" r:id="rId5"/>
    <p:sldId id="264" r:id="rId6"/>
    <p:sldId id="265" r:id="rId7"/>
    <p:sldId id="262" r:id="rId9"/>
    <p:sldId id="279" r:id="rId10"/>
    <p:sldId id="275" r:id="rId11"/>
    <p:sldId id="268" r:id="rId12"/>
    <p:sldId id="267" r:id="rId13"/>
    <p:sldId id="271" r:id="rId14"/>
    <p:sldId id="272" r:id="rId15"/>
    <p:sldId id="273" r:id="rId16"/>
    <p:sldId id="274" r:id="rId17"/>
    <p:sldId id="270" r:id="rId18"/>
    <p:sldId id="276" r:id="rId19"/>
    <p:sldId id="280" r:id="rId20"/>
    <p:sldId id="278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5" b="69979"/>
          <a:stretch>
            <a:fillRect/>
          </a:stretch>
        </p:blipFill>
        <p:spPr>
          <a:xfrm>
            <a:off x="9397040" y="0"/>
            <a:ext cx="2794959" cy="1544128"/>
          </a:xfrm>
          <a:prstGeom prst="rect">
            <a:avLst/>
          </a:prstGeom>
        </p:spPr>
      </p:pic>
      <p:sp>
        <p:nvSpPr>
          <p:cNvPr id="5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327859" y="257386"/>
            <a:ext cx="9805351" cy="366780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6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327859" y="686808"/>
            <a:ext cx="9805351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2175" y="986155"/>
            <a:ext cx="3585210" cy="1325880"/>
          </a:xfrm>
        </p:spPr>
        <p:txBody>
          <a:bodyPr/>
          <a:p>
            <a:r>
              <a:rPr lang="zh-CN" altLang="en-US" sz="6000"/>
              <a:t>范例分析</a:t>
            </a:r>
            <a:endParaRPr lang="zh-CN" altLang="en-US" sz="6000"/>
          </a:p>
        </p:txBody>
      </p:sp>
      <p:pic>
        <p:nvPicPr>
          <p:cNvPr id="5" name="内容占位符 4" descr="IMG_20170223_101016"/>
          <p:cNvPicPr>
            <a:picLocks noChangeAspect="1"/>
          </p:cNvPicPr>
          <p:nvPr>
            <p:ph idx="1"/>
          </p:nvPr>
        </p:nvPicPr>
        <p:blipFill>
          <a:blip r:embed="rId1"/>
          <a:srcRect t="1745"/>
          <a:stretch>
            <a:fillRect/>
          </a:stretch>
        </p:blipFill>
        <p:spPr>
          <a:xfrm>
            <a:off x="36830" y="255270"/>
            <a:ext cx="8311515" cy="6181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22435" y="2071370"/>
            <a:ext cx="277495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Gate Villa</a:t>
            </a:r>
            <a:endParaRPr lang="en-US" altLang="zh-CN" sz="4800"/>
          </a:p>
        </p:txBody>
      </p:sp>
      <p:sp>
        <p:nvSpPr>
          <p:cNvPr id="7" name="文本框 6"/>
          <p:cNvSpPr txBox="1"/>
          <p:nvPr/>
        </p:nvSpPr>
        <p:spPr>
          <a:xfrm>
            <a:off x="8913495" y="5408295"/>
            <a:ext cx="3183890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朱梦成：</a:t>
            </a:r>
            <a:r>
              <a:rPr lang="en-US" altLang="zh-CN"/>
              <a:t>516015910022</a:t>
            </a:r>
            <a:endParaRPr lang="en-US" altLang="zh-CN"/>
          </a:p>
          <a:p>
            <a:r>
              <a:rPr lang="zh-CN" altLang="en-US"/>
              <a:t>谢玉虎：</a:t>
            </a:r>
            <a:r>
              <a:rPr lang="en-US" altLang="zh-CN"/>
              <a:t>516015910020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TZ6MVEEE[{6NKHXLPL8MX$O (2)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249555"/>
            <a:ext cx="5510530" cy="3192780"/>
          </a:xfrm>
          <a:prstGeom prst="rect">
            <a:avLst/>
          </a:prstGeom>
        </p:spPr>
      </p:pic>
      <p:pic>
        <p:nvPicPr>
          <p:cNvPr id="4" name="图片 3" descr="TZ6MVEEE[{6NKHXLPL8MX$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420" y="249555"/>
            <a:ext cx="5527675" cy="3202940"/>
          </a:xfrm>
          <a:prstGeom prst="rect">
            <a:avLst/>
          </a:prstGeom>
        </p:spPr>
      </p:pic>
      <p:pic>
        <p:nvPicPr>
          <p:cNvPr id="7" name="图片 6" descr="EF_3QY[%ZS}OHZ07RMH_ELA"/>
          <p:cNvPicPr>
            <a:picLocks noChangeAspect="1"/>
          </p:cNvPicPr>
          <p:nvPr/>
        </p:nvPicPr>
        <p:blipFill>
          <a:blip r:embed="rId3"/>
          <a:srcRect l="4634" t="13452" r="24703" b="13732"/>
          <a:stretch>
            <a:fillRect/>
          </a:stretch>
        </p:blipFill>
        <p:spPr>
          <a:xfrm>
            <a:off x="3147060" y="3560445"/>
            <a:ext cx="5493385" cy="3182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TZ6MVEEE[{6NKHXLPL8MX$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0470" y="1699895"/>
            <a:ext cx="7127240" cy="41294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7600" y="624840"/>
            <a:ext cx="400748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空间的虚实</a:t>
            </a:r>
            <a:endParaRPr lang="zh-CN" altLang="en-US" sz="4800"/>
          </a:p>
        </p:txBody>
      </p:sp>
      <p:sp>
        <p:nvSpPr>
          <p:cNvPr id="6" name="矩形 5"/>
          <p:cNvSpPr/>
          <p:nvPr/>
        </p:nvSpPr>
        <p:spPr>
          <a:xfrm>
            <a:off x="9115425" y="309499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15425" y="4507865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389870" y="3187700"/>
            <a:ext cx="17240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实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10389870" y="4645025"/>
            <a:ext cx="13201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虚</a:t>
            </a:r>
            <a:endParaRPr lang="zh-CN" altLang="en-US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4`M_DSW_YUQR`[@98`T`FOW (2)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1034415"/>
            <a:ext cx="6179185" cy="4544060"/>
          </a:xfrm>
          <a:prstGeom prst="rect">
            <a:avLst/>
          </a:prstGeom>
        </p:spPr>
      </p:pic>
      <p:pic>
        <p:nvPicPr>
          <p:cNvPr id="5" name="图片 4" descr="5I{PNE6C~%2%%0NEZ]GKCZB (3)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45" y="1034415"/>
            <a:ext cx="5843905" cy="45440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)F98J0)P1F%]40AFMHB([Z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0" y="1369060"/>
            <a:ext cx="9533255" cy="40570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7760" y="469265"/>
            <a:ext cx="33394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梁的不同高度</a:t>
            </a:r>
            <a:endParaRPr lang="zh-CN" alt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内容占位符 3" descr="20160120111944496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3590" y="97790"/>
            <a:ext cx="4392930" cy="3013075"/>
          </a:xfrm>
          <a:prstGeom prst="rect">
            <a:avLst/>
          </a:prstGeom>
        </p:spPr>
      </p:pic>
      <p:pic>
        <p:nvPicPr>
          <p:cNvPr id="5" name="图片 4" descr="IMG_20170226_184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85" y="97790"/>
            <a:ext cx="4808220" cy="3075305"/>
          </a:xfrm>
          <a:prstGeom prst="rect">
            <a:avLst/>
          </a:prstGeom>
        </p:spPr>
      </p:pic>
      <p:pic>
        <p:nvPicPr>
          <p:cNvPr id="6" name="图片 5" descr="201506151019494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85" y="3281045"/>
            <a:ext cx="4808220" cy="3397885"/>
          </a:xfrm>
          <a:prstGeom prst="rect">
            <a:avLst/>
          </a:prstGeom>
        </p:spPr>
      </p:pic>
      <p:pic>
        <p:nvPicPr>
          <p:cNvPr id="7" name="图片 6" descr="201506151019532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0" y="3380740"/>
            <a:ext cx="4393565" cy="3298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4185" y="330200"/>
            <a:ext cx="425577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/>
              <a:t>4.</a:t>
            </a:r>
            <a:r>
              <a:rPr lang="zh-CN" altLang="en-US" sz="6000"/>
              <a:t>建筑材料</a:t>
            </a:r>
            <a:endParaRPr lang="zh-CN" altLang="en-US" sz="6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1343660"/>
            <a:ext cx="5121275" cy="4170680"/>
          </a:xfrm>
          <a:prstGeom prst="rect">
            <a:avLst/>
          </a:prstGeom>
        </p:spPr>
      </p:pic>
      <p:pic>
        <p:nvPicPr>
          <p:cNvPr id="11" name="图片 10" descr="25C7732C492B05322B6F71B595A9E655"/>
          <p:cNvPicPr>
            <a:picLocks noChangeAspect="1"/>
          </p:cNvPicPr>
          <p:nvPr/>
        </p:nvPicPr>
        <p:blipFill>
          <a:blip r:embed="rId2"/>
          <a:srcRect r="3174"/>
          <a:stretch>
            <a:fillRect/>
          </a:stretch>
        </p:blipFill>
        <p:spPr>
          <a:xfrm>
            <a:off x="123190" y="1344295"/>
            <a:ext cx="5346700" cy="42792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19955" y="5921375"/>
            <a:ext cx="43649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木材和钢材的骨架</a:t>
            </a:r>
            <a:endParaRPr lang="zh-CN" altLang="en-US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IMG_20170226_183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850" y="473710"/>
            <a:ext cx="5928995" cy="5805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78090" y="2628265"/>
            <a:ext cx="33547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大块玻璃门窗</a:t>
            </a:r>
            <a:endParaRPr lang="zh-CN" altLang="en-US"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0A42DA953361C0FF8CF83B983F9AC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935" y="100965"/>
            <a:ext cx="3758565" cy="6656070"/>
          </a:xfrm>
          <a:prstGeom prst="rect">
            <a:avLst/>
          </a:prstGeom>
        </p:spPr>
      </p:pic>
      <p:pic>
        <p:nvPicPr>
          <p:cNvPr id="10" name="图片 9" descr="201506151019494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151255"/>
            <a:ext cx="6647180" cy="49898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7830" y="314325"/>
            <a:ext cx="425577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5.</a:t>
            </a:r>
            <a:r>
              <a:rPr lang="zh-CN" altLang="en-US" sz="6000"/>
              <a:t>结构</a:t>
            </a:r>
            <a:endParaRPr lang="zh-CN" altLang="en-US"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55365" y="2441575"/>
            <a:ext cx="529590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>
                <a:latin typeface="华文仿宋" panose="02010600040101010101" charset="-122"/>
                <a:ea typeface="华文仿宋" panose="02010600040101010101" charset="-122"/>
              </a:rPr>
              <a:t>Thank you</a:t>
            </a:r>
            <a:r>
              <a:rPr lang="en-US" altLang="zh-CN">
                <a:latin typeface="华文仿宋" panose="02010600040101010101" charset="-122"/>
                <a:ea typeface="华文仿宋" panose="02010600040101010101" charset="-122"/>
              </a:rPr>
              <a:t> </a:t>
            </a:r>
            <a:endParaRPr lang="en-US" altLang="zh-CN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9" name="그룹 48"/>
          <p:cNvGrpSpPr/>
          <p:nvPr/>
        </p:nvGrpSpPr>
        <p:grpSpPr>
          <a:xfrm>
            <a:off x="2865999" y="1872317"/>
            <a:ext cx="1148867" cy="1063022"/>
            <a:chOff x="1341999" y="1872317"/>
            <a:chExt cx="1148867" cy="1063022"/>
          </a:xfrm>
        </p:grpSpPr>
        <p:sp>
          <p:nvSpPr>
            <p:cNvPr id="19" name="Freeform 34"/>
            <p:cNvSpPr/>
            <p:nvPr/>
          </p:nvSpPr>
          <p:spPr bwMode="auto">
            <a:xfrm>
              <a:off x="1341999" y="1872317"/>
              <a:ext cx="1148867" cy="1063022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1521775" y="2381399"/>
              <a:ext cx="789315" cy="306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3152759" y="3465023"/>
            <a:ext cx="1148867" cy="1063022"/>
            <a:chOff x="1628759" y="3465023"/>
            <a:chExt cx="1148867" cy="1063022"/>
          </a:xfrm>
        </p:grpSpPr>
        <p:sp>
          <p:nvSpPr>
            <p:cNvPr id="20" name="Freeform 37"/>
            <p:cNvSpPr/>
            <p:nvPr/>
          </p:nvSpPr>
          <p:spPr bwMode="auto">
            <a:xfrm>
              <a:off x="1628759" y="3465023"/>
              <a:ext cx="1148867" cy="1063022"/>
            </a:xfrm>
            <a:custGeom>
              <a:avLst/>
              <a:gdLst>
                <a:gd name="T0" fmla="*/ 1415 w 1886"/>
                <a:gd name="T1" fmla="*/ 872 h 1744"/>
                <a:gd name="T2" fmla="*/ 1415 w 1886"/>
                <a:gd name="T3" fmla="*/ 872 h 1744"/>
                <a:gd name="T4" fmla="*/ 943 w 1886"/>
                <a:gd name="T5" fmla="*/ 0 h 1744"/>
                <a:gd name="T6" fmla="*/ 471 w 1886"/>
                <a:gd name="T7" fmla="*/ 872 h 1744"/>
                <a:gd name="T8" fmla="*/ 471 w 1886"/>
                <a:gd name="T9" fmla="*/ 872 h 1744"/>
                <a:gd name="T10" fmla="*/ 0 w 1886"/>
                <a:gd name="T11" fmla="*/ 1744 h 1744"/>
                <a:gd name="T12" fmla="*/ 943 w 1886"/>
                <a:gd name="T13" fmla="*/ 1744 h 1744"/>
                <a:gd name="T14" fmla="*/ 943 w 1886"/>
                <a:gd name="T15" fmla="*/ 1744 h 1744"/>
                <a:gd name="T16" fmla="*/ 1886 w 1886"/>
                <a:gd name="T17" fmla="*/ 1744 h 1744"/>
                <a:gd name="T18" fmla="*/ 1415 w 1886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6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1" y="872"/>
                  </a:lnTo>
                  <a:lnTo>
                    <a:pt x="471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6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>
            <a:xfrm>
              <a:off x="1808535" y="3951494"/>
              <a:ext cx="789315" cy="306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2577413" y="4528045"/>
            <a:ext cx="1148867" cy="1061195"/>
            <a:chOff x="1053413" y="4528045"/>
            <a:chExt cx="1148867" cy="1061195"/>
          </a:xfrm>
        </p:grpSpPr>
        <p:sp>
          <p:nvSpPr>
            <p:cNvPr id="36" name="Freeform 35"/>
            <p:cNvSpPr/>
            <p:nvPr/>
          </p:nvSpPr>
          <p:spPr bwMode="auto">
            <a:xfrm>
              <a:off x="1053413" y="4528045"/>
              <a:ext cx="1148867" cy="1061195"/>
            </a:xfrm>
            <a:custGeom>
              <a:avLst/>
              <a:gdLst>
                <a:gd name="T0" fmla="*/ 1887 w 1887"/>
                <a:gd name="T1" fmla="*/ 0 h 1743"/>
                <a:gd name="T2" fmla="*/ 1887 w 1887"/>
                <a:gd name="T3" fmla="*/ 0 h 1743"/>
                <a:gd name="T4" fmla="*/ 944 w 1887"/>
                <a:gd name="T5" fmla="*/ 0 h 1743"/>
                <a:gd name="T6" fmla="*/ 944 w 1887"/>
                <a:gd name="T7" fmla="*/ 0 h 1743"/>
                <a:gd name="T8" fmla="*/ 944 w 1887"/>
                <a:gd name="T9" fmla="*/ 0 h 1743"/>
                <a:gd name="T10" fmla="*/ 0 w 1887"/>
                <a:gd name="T11" fmla="*/ 0 h 1743"/>
                <a:gd name="T12" fmla="*/ 0 w 1887"/>
                <a:gd name="T13" fmla="*/ 0 h 1743"/>
                <a:gd name="T14" fmla="*/ 0 w 1887"/>
                <a:gd name="T15" fmla="*/ 0 h 1743"/>
                <a:gd name="T16" fmla="*/ 472 w 1887"/>
                <a:gd name="T17" fmla="*/ 872 h 1743"/>
                <a:gd name="T18" fmla="*/ 472 w 1887"/>
                <a:gd name="T19" fmla="*/ 872 h 1743"/>
                <a:gd name="T20" fmla="*/ 472 w 1887"/>
                <a:gd name="T21" fmla="*/ 872 h 1743"/>
                <a:gd name="T22" fmla="*/ 942 w 1887"/>
                <a:gd name="T23" fmla="*/ 1743 h 1743"/>
                <a:gd name="T24" fmla="*/ 945 w 1887"/>
                <a:gd name="T25" fmla="*/ 1743 h 1743"/>
                <a:gd name="T26" fmla="*/ 1415 w 1887"/>
                <a:gd name="T27" fmla="*/ 872 h 1743"/>
                <a:gd name="T28" fmla="*/ 1415 w 1887"/>
                <a:gd name="T29" fmla="*/ 872 h 1743"/>
                <a:gd name="T30" fmla="*/ 1415 w 1887"/>
                <a:gd name="T31" fmla="*/ 872 h 1743"/>
                <a:gd name="T32" fmla="*/ 1887 w 1887"/>
                <a:gd name="T33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7" h="1743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2" y="1743"/>
                  </a:lnTo>
                  <a:lnTo>
                    <a:pt x="945" y="1743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>
            <a:xfrm>
              <a:off x="1233189" y="4736540"/>
              <a:ext cx="789315" cy="306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3439519" y="2935338"/>
            <a:ext cx="1393350" cy="1287022"/>
            <a:chOff x="1915519" y="2935338"/>
            <a:chExt cx="1393350" cy="1287022"/>
          </a:xfrm>
        </p:grpSpPr>
        <p:sp>
          <p:nvSpPr>
            <p:cNvPr id="38" name="Freeform 36"/>
            <p:cNvSpPr/>
            <p:nvPr/>
          </p:nvSpPr>
          <p:spPr bwMode="auto">
            <a:xfrm>
              <a:off x="1915519" y="2935338"/>
              <a:ext cx="1393350" cy="1287022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28575">
              <a:solidFill>
                <a:schemeClr val="bg2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>
            <a:xfrm>
              <a:off x="2213410" y="3058275"/>
              <a:ext cx="789315" cy="427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21785" y="2221230"/>
            <a:ext cx="21437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建筑场地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4449445" y="3951605"/>
            <a:ext cx="32924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空间分析</a:t>
            </a:r>
            <a:endParaRPr lang="zh-CN" altLang="en-US" sz="3600"/>
          </a:p>
        </p:txBody>
      </p:sp>
      <p:sp>
        <p:nvSpPr>
          <p:cNvPr id="10" name="文本框 9"/>
          <p:cNvSpPr txBox="1"/>
          <p:nvPr/>
        </p:nvSpPr>
        <p:spPr>
          <a:xfrm>
            <a:off x="3726180" y="4739005"/>
            <a:ext cx="28422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建筑材料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4697730" y="3108960"/>
            <a:ext cx="20116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sym typeface="+mn-ea"/>
              </a:rPr>
              <a:t>功能分析</a:t>
            </a:r>
            <a:endParaRPr lang="zh-CN" altLang="en-US" sz="3600"/>
          </a:p>
        </p:txBody>
      </p:sp>
      <p:grpSp>
        <p:nvGrpSpPr>
          <p:cNvPr id="27" name="그룹 46"/>
          <p:cNvGrpSpPr/>
          <p:nvPr/>
        </p:nvGrpSpPr>
        <p:grpSpPr>
          <a:xfrm>
            <a:off x="3045444" y="4792808"/>
            <a:ext cx="1148867" cy="1063022"/>
            <a:chOff x="1628759" y="3465023"/>
            <a:chExt cx="1148867" cy="1063022"/>
          </a:xfrm>
        </p:grpSpPr>
        <p:sp>
          <p:nvSpPr>
            <p:cNvPr id="28" name="Freeform 37"/>
            <p:cNvSpPr/>
            <p:nvPr/>
          </p:nvSpPr>
          <p:spPr bwMode="auto">
            <a:xfrm>
              <a:off x="1628759" y="3465023"/>
              <a:ext cx="1148867" cy="1063022"/>
            </a:xfrm>
            <a:custGeom>
              <a:avLst/>
              <a:gdLst>
                <a:gd name="T0" fmla="*/ 1415 w 1886"/>
                <a:gd name="T1" fmla="*/ 872 h 1744"/>
                <a:gd name="T2" fmla="*/ 1415 w 1886"/>
                <a:gd name="T3" fmla="*/ 872 h 1744"/>
                <a:gd name="T4" fmla="*/ 943 w 1886"/>
                <a:gd name="T5" fmla="*/ 0 h 1744"/>
                <a:gd name="T6" fmla="*/ 471 w 1886"/>
                <a:gd name="T7" fmla="*/ 872 h 1744"/>
                <a:gd name="T8" fmla="*/ 471 w 1886"/>
                <a:gd name="T9" fmla="*/ 872 h 1744"/>
                <a:gd name="T10" fmla="*/ 0 w 1886"/>
                <a:gd name="T11" fmla="*/ 1744 h 1744"/>
                <a:gd name="T12" fmla="*/ 943 w 1886"/>
                <a:gd name="T13" fmla="*/ 1744 h 1744"/>
                <a:gd name="T14" fmla="*/ 943 w 1886"/>
                <a:gd name="T15" fmla="*/ 1744 h 1744"/>
                <a:gd name="T16" fmla="*/ 1886 w 1886"/>
                <a:gd name="T17" fmla="*/ 1744 h 1744"/>
                <a:gd name="T18" fmla="*/ 1415 w 1886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6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1" y="872"/>
                  </a:lnTo>
                  <a:lnTo>
                    <a:pt x="471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6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>
            <a:xfrm>
              <a:off x="1736145" y="4122309"/>
              <a:ext cx="789315" cy="306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63085" y="5283200"/>
            <a:ext cx="19024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结构</a:t>
            </a:r>
            <a:endParaRPr lang="zh-CN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7830" y="314325"/>
            <a:ext cx="425577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1.</a:t>
            </a:r>
            <a:r>
              <a:rPr lang="zh-CN" altLang="en-US" sz="6000"/>
              <a:t>建筑场地</a:t>
            </a:r>
            <a:endParaRPr lang="zh-CN" altLang="en-US" sz="6000"/>
          </a:p>
        </p:txBody>
      </p:sp>
      <p:pic>
        <p:nvPicPr>
          <p:cNvPr id="8" name="图片 7" descr="IMG_20170226_183001"/>
          <p:cNvPicPr>
            <a:picLocks noChangeAspect="1"/>
          </p:cNvPicPr>
          <p:nvPr/>
        </p:nvPicPr>
        <p:blipFill>
          <a:blip r:embed="rId1"/>
          <a:srcRect t="2164"/>
          <a:stretch>
            <a:fillRect/>
          </a:stretch>
        </p:blipFill>
        <p:spPr>
          <a:xfrm>
            <a:off x="2063115" y="1188720"/>
            <a:ext cx="8066405" cy="5628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41655" y="346075"/>
            <a:ext cx="425577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2.</a:t>
            </a:r>
            <a:r>
              <a:rPr lang="zh-CN" altLang="en-US" sz="6000"/>
              <a:t>功能分析</a:t>
            </a:r>
            <a:endParaRPr lang="zh-CN" altLang="en-US" sz="6000"/>
          </a:p>
        </p:txBody>
      </p:sp>
      <p:pic>
        <p:nvPicPr>
          <p:cNvPr id="3" name="图片 2" descr="201506151019539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7650" y="1360170"/>
            <a:ext cx="7143115" cy="5133340"/>
          </a:xfrm>
          <a:prstGeom prst="rect">
            <a:avLst/>
          </a:prstGeom>
        </p:spPr>
      </p:pic>
      <p:sp>
        <p:nvSpPr>
          <p:cNvPr id="6" name="左箭头 5"/>
          <p:cNvSpPr/>
          <p:nvPr/>
        </p:nvSpPr>
        <p:spPr>
          <a:xfrm>
            <a:off x="2421890" y="2442210"/>
            <a:ext cx="150749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>
            <a:off x="2421890" y="3281045"/>
            <a:ext cx="3618865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8044180" y="2670810"/>
            <a:ext cx="208153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8043545" y="4430395"/>
            <a:ext cx="208089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8594725" y="5081905"/>
            <a:ext cx="152971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2421890" y="5330825"/>
            <a:ext cx="1508125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318895" y="2348865"/>
            <a:ext cx="11029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主卧</a:t>
            </a:r>
            <a:endParaRPr lang="zh-CN" altLang="en-US" sz="3200"/>
          </a:p>
        </p:txBody>
      </p:sp>
      <p:sp>
        <p:nvSpPr>
          <p:cNvPr id="20" name="文本框 19"/>
          <p:cNvSpPr txBox="1"/>
          <p:nvPr/>
        </p:nvSpPr>
        <p:spPr>
          <a:xfrm>
            <a:off x="1318895" y="3234055"/>
            <a:ext cx="11195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客厅</a:t>
            </a:r>
            <a:endParaRPr lang="zh-CN" altLang="en-US" sz="3200"/>
          </a:p>
        </p:txBody>
      </p:sp>
      <p:sp>
        <p:nvSpPr>
          <p:cNvPr id="21" name="文本框 20"/>
          <p:cNvSpPr txBox="1"/>
          <p:nvPr/>
        </p:nvSpPr>
        <p:spPr>
          <a:xfrm>
            <a:off x="1351280" y="5237480"/>
            <a:ext cx="10871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车库</a:t>
            </a:r>
            <a:endParaRPr lang="zh-CN" altLang="en-US" sz="3200"/>
          </a:p>
        </p:txBody>
      </p:sp>
      <p:sp>
        <p:nvSpPr>
          <p:cNvPr id="22" name="文本框 21"/>
          <p:cNvSpPr txBox="1"/>
          <p:nvPr/>
        </p:nvSpPr>
        <p:spPr>
          <a:xfrm>
            <a:off x="10124440" y="2670810"/>
            <a:ext cx="12890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厨房</a:t>
            </a:r>
            <a:endParaRPr lang="zh-CN" altLang="en-US" sz="3200"/>
          </a:p>
        </p:txBody>
      </p:sp>
      <p:sp>
        <p:nvSpPr>
          <p:cNvPr id="24" name="文本框 23"/>
          <p:cNvSpPr txBox="1"/>
          <p:nvPr/>
        </p:nvSpPr>
        <p:spPr>
          <a:xfrm>
            <a:off x="10125710" y="4430395"/>
            <a:ext cx="15836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储藏室</a:t>
            </a:r>
            <a:endParaRPr lang="zh-CN" altLang="en-US" sz="3200"/>
          </a:p>
        </p:txBody>
      </p:sp>
      <p:sp>
        <p:nvSpPr>
          <p:cNvPr id="25" name="文本框 24"/>
          <p:cNvSpPr txBox="1"/>
          <p:nvPr/>
        </p:nvSpPr>
        <p:spPr>
          <a:xfrm>
            <a:off x="10125710" y="5081905"/>
            <a:ext cx="17386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客卧</a:t>
            </a:r>
            <a:endParaRPr lang="zh-CN" altLang="en-US" sz="3200"/>
          </a:p>
        </p:txBody>
      </p:sp>
      <p:sp>
        <p:nvSpPr>
          <p:cNvPr id="26" name="文本框 25"/>
          <p:cNvSpPr txBox="1"/>
          <p:nvPr/>
        </p:nvSpPr>
        <p:spPr>
          <a:xfrm>
            <a:off x="84455" y="2016760"/>
            <a:ext cx="914400" cy="38207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/>
              <a:t>功能分区</a:t>
            </a:r>
            <a:endParaRPr lang="zh-CN" altLang="en-US"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" name="图片 21" descr="201506151019539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45085"/>
            <a:ext cx="9415780" cy="67671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1480" y="1148080"/>
            <a:ext cx="75501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人流流线</a:t>
            </a:r>
            <a:endParaRPr lang="zh-CN" altLang="en-US" sz="4800"/>
          </a:p>
        </p:txBody>
      </p:sp>
      <p:sp>
        <p:nvSpPr>
          <p:cNvPr id="7" name="上箭头 6"/>
          <p:cNvSpPr/>
          <p:nvPr/>
        </p:nvSpPr>
        <p:spPr>
          <a:xfrm>
            <a:off x="5761990" y="5029200"/>
            <a:ext cx="485775" cy="15246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>
            <a:off x="3164840" y="5164455"/>
            <a:ext cx="2703195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>
            <a:off x="3353435" y="965835"/>
            <a:ext cx="485775" cy="4302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680460" y="1929130"/>
            <a:ext cx="198882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>
            <a:off x="4265930" y="1090930"/>
            <a:ext cx="485775" cy="979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4265930" y="2271395"/>
            <a:ext cx="485775" cy="97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087110" y="5164455"/>
            <a:ext cx="237680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7873365" y="966470"/>
            <a:ext cx="485775" cy="4301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箭头 14"/>
          <p:cNvSpPr/>
          <p:nvPr/>
        </p:nvSpPr>
        <p:spPr>
          <a:xfrm>
            <a:off x="6087110" y="1929130"/>
            <a:ext cx="18796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8183880" y="2644140"/>
            <a:ext cx="164719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8183880" y="4165600"/>
            <a:ext cx="155321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8717915" y="4523740"/>
            <a:ext cx="485775" cy="50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2484120" y="1929130"/>
            <a:ext cx="97917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3680460" y="3803015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51485" y="1882775"/>
            <a:ext cx="914400" cy="35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/>
              <a:t>采光</a:t>
            </a:r>
            <a:endParaRPr lang="zh-CN" altLang="en-US" sz="4800"/>
          </a:p>
        </p:txBody>
      </p:sp>
      <p:pic>
        <p:nvPicPr>
          <p:cNvPr id="6" name="图片 5" descr="20150615101953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748030"/>
            <a:ext cx="7143115" cy="5361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内容占位符 3" descr="4`M_DSW_YUQR`[@98`T`FOW (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0735" y="98425"/>
            <a:ext cx="5723255" cy="3342640"/>
          </a:xfrm>
          <a:prstGeom prst="rect">
            <a:avLst/>
          </a:prstGeom>
        </p:spPr>
      </p:pic>
      <p:pic>
        <p:nvPicPr>
          <p:cNvPr id="5" name="图片 4" descr="5I{PNE6C~%2%%0NEZ]GKCZB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545" y="3441065"/>
            <a:ext cx="5723255" cy="3342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7660" y="794385"/>
            <a:ext cx="9434195" cy="4352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~$R%WS%F~7@5}X91(735E(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20" y="3441700"/>
            <a:ext cx="5464175" cy="3180080"/>
          </a:xfrm>
          <a:prstGeom prst="rect">
            <a:avLst/>
          </a:prstGeom>
        </p:spPr>
      </p:pic>
      <p:pic>
        <p:nvPicPr>
          <p:cNvPr id="10" name="图片 9" descr="GJ84`PHDUH{$P3$_OJEI_R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3441700"/>
            <a:ext cx="5245735" cy="31800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4185" y="330200"/>
            <a:ext cx="425577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/>
              <a:t>3.</a:t>
            </a:r>
            <a:r>
              <a:rPr lang="zh-CN" altLang="en-US" sz="6000"/>
              <a:t>空间分析</a:t>
            </a:r>
            <a:endParaRPr lang="zh-CN" altLang="en-US" sz="6000"/>
          </a:p>
        </p:txBody>
      </p:sp>
      <p:sp>
        <p:nvSpPr>
          <p:cNvPr id="12" name="文本框 11"/>
          <p:cNvSpPr txBox="1"/>
          <p:nvPr/>
        </p:nvSpPr>
        <p:spPr>
          <a:xfrm>
            <a:off x="4719955" y="1835785"/>
            <a:ext cx="42862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体量关系</a:t>
            </a:r>
            <a:endParaRPr lang="zh-CN" altLang="en-US"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WPS 演示</Application>
  <PresentationFormat>宽屏</PresentationFormat>
  <Paragraphs>71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Calibri Light</vt:lpstr>
      <vt:lpstr>Calibri</vt:lpstr>
      <vt:lpstr>微软雅黑</vt:lpstr>
      <vt:lpstr>Tahoma</vt:lpstr>
      <vt:lpstr>굴림</vt:lpstr>
      <vt:lpstr>Malgun Gothic</vt:lpstr>
      <vt:lpstr>Adobe Myungjo Std M</vt:lpstr>
      <vt:lpstr>华文仿宋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ASUS</cp:lastModifiedBy>
  <cp:revision>1</cp:revision>
  <dcterms:created xsi:type="dcterms:W3CDTF">2017-03-13T01:48:34Z</dcterms:created>
  <dcterms:modified xsi:type="dcterms:W3CDTF">2017-03-13T04:54:44Z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